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64"/>
  </p:notesMasterIdLst>
  <p:sldIdLst>
    <p:sldId id="358" r:id="rId2"/>
    <p:sldId id="423" r:id="rId3"/>
    <p:sldId id="422" r:id="rId4"/>
    <p:sldId id="424" r:id="rId5"/>
    <p:sldId id="426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74" r:id="rId23"/>
    <p:sldId id="443" r:id="rId24"/>
    <p:sldId id="444" r:id="rId25"/>
    <p:sldId id="445" r:id="rId26"/>
    <p:sldId id="446" r:id="rId27"/>
    <p:sldId id="447" r:id="rId28"/>
    <p:sldId id="452" r:id="rId29"/>
    <p:sldId id="453" r:id="rId30"/>
    <p:sldId id="454" r:id="rId31"/>
    <p:sldId id="455" r:id="rId32"/>
    <p:sldId id="479" r:id="rId33"/>
    <p:sldId id="480" r:id="rId34"/>
    <p:sldId id="478" r:id="rId35"/>
    <p:sldId id="468" r:id="rId36"/>
    <p:sldId id="482" r:id="rId37"/>
    <p:sldId id="483" r:id="rId38"/>
    <p:sldId id="484" r:id="rId39"/>
    <p:sldId id="485" r:id="rId40"/>
    <p:sldId id="486" r:id="rId41"/>
    <p:sldId id="487" r:id="rId42"/>
    <p:sldId id="488" r:id="rId43"/>
    <p:sldId id="489" r:id="rId44"/>
    <p:sldId id="490" r:id="rId45"/>
    <p:sldId id="491" r:id="rId46"/>
    <p:sldId id="492" r:id="rId47"/>
    <p:sldId id="493" r:id="rId48"/>
    <p:sldId id="494" r:id="rId49"/>
    <p:sldId id="495" r:id="rId50"/>
    <p:sldId id="496" r:id="rId51"/>
    <p:sldId id="497" r:id="rId52"/>
    <p:sldId id="498" r:id="rId53"/>
    <p:sldId id="499" r:id="rId54"/>
    <p:sldId id="500" r:id="rId55"/>
    <p:sldId id="501" r:id="rId56"/>
    <p:sldId id="502" r:id="rId57"/>
    <p:sldId id="504" r:id="rId58"/>
    <p:sldId id="505" r:id="rId59"/>
    <p:sldId id="506" r:id="rId60"/>
    <p:sldId id="507" r:id="rId61"/>
    <p:sldId id="508" r:id="rId62"/>
    <p:sldId id="503" r:id="rId6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55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6F161-E0A3-4C20-8874-8CBD7FE3CD96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391B0-8CCF-4BCD-904C-316E579D9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54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dirty="0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tr-TR" altLang="tr-TR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47108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124811-6BF9-46C4-862D-3EDE9126E674}" type="slidenum">
              <a:rPr lang="tr-TR" altLang="tr-T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tr-TR" altLang="tr-T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27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26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601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4625" cy="146208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50555-1950-40FA-9A71-BAD248A68C31}" type="datetime1">
              <a:rPr lang="tr-TR"/>
              <a:pPr>
                <a:defRPr/>
              </a:pPr>
              <a:t>11.01.2018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4399D-AEC5-4C93-993E-9F2D2F100B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810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23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341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541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8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43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115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571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576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 userDrawn="1"/>
        </p:nvSpPr>
        <p:spPr>
          <a:xfrm>
            <a:off x="6372200" y="6237312"/>
            <a:ext cx="86409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11.01.2018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/>
          <a:stretch/>
        </p:blipFill>
        <p:spPr bwMode="auto">
          <a:xfrm>
            <a:off x="107504" y="6151414"/>
            <a:ext cx="1340296" cy="4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98" y="6311461"/>
            <a:ext cx="722090" cy="21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39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irline%20uzaktan%20izleme.pptx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2015.07.08Mirline%20uzaktan%20izleme.pptx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2915816" y="2420888"/>
            <a:ext cx="6192688" cy="1470025"/>
          </a:xfrm>
        </p:spPr>
        <p:txBody>
          <a:bodyPr>
            <a:noAutofit/>
          </a:bodyPr>
          <a:lstStyle/>
          <a:p>
            <a:r>
              <a:rPr lang="tr-TR" sz="4000" b="1" dirty="0" smtClean="0">
                <a:solidFill>
                  <a:srgbClr val="D22800"/>
                </a:solidFill>
                <a:latin typeface="Tahoma" pitchFamily="34" charset="0"/>
              </a:rPr>
              <a:t/>
            </a:r>
            <a:br>
              <a:rPr lang="tr-TR" sz="4000" b="1" dirty="0" smtClean="0">
                <a:solidFill>
                  <a:srgbClr val="D22800"/>
                </a:solidFill>
                <a:latin typeface="Tahoma" pitchFamily="34" charset="0"/>
              </a:rPr>
            </a:br>
            <a:r>
              <a:rPr lang="tr-TR" sz="8800" b="1" dirty="0" smtClean="0">
                <a:solidFill>
                  <a:srgbClr val="D22800"/>
                </a:solidFill>
                <a:latin typeface="Tahoma" pitchFamily="34" charset="0"/>
              </a:rPr>
              <a:t>Mir</a:t>
            </a:r>
            <a:r>
              <a:rPr lang="tr-TR" sz="8800" b="1" dirty="0" smtClean="0">
                <a:latin typeface="Tahoma" pitchFamily="34" charset="0"/>
              </a:rPr>
              <a:t>line</a:t>
            </a:r>
            <a:r>
              <a:rPr lang="tr-TR" sz="4000" b="1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tr-TR" sz="2400" b="1" dirty="0" smtClean="0">
                <a:solidFill>
                  <a:srgbClr val="FF3300"/>
                </a:solidFill>
                <a:latin typeface="Tahoma" pitchFamily="34" charset="0"/>
              </a:rPr>
              <a:t/>
            </a:r>
            <a:br>
              <a:rPr lang="tr-TR" sz="2400" b="1" dirty="0" smtClean="0">
                <a:solidFill>
                  <a:srgbClr val="FF3300"/>
                </a:solidFill>
                <a:latin typeface="Tahoma" pitchFamily="34" charset="0"/>
              </a:rPr>
            </a:br>
            <a:r>
              <a:rPr lang="tr-TR" sz="2400" b="1" dirty="0" smtClean="0">
                <a:solidFill>
                  <a:srgbClr val="FF3300"/>
                </a:solidFill>
                <a:latin typeface="Tahoma" pitchFamily="34" charset="0"/>
              </a:rPr>
              <a:t/>
            </a:r>
            <a:br>
              <a:rPr lang="tr-TR" sz="2400" b="1" dirty="0" smtClean="0">
                <a:solidFill>
                  <a:srgbClr val="FF3300"/>
                </a:solidFill>
                <a:latin typeface="Tahoma" pitchFamily="34" charset="0"/>
              </a:rPr>
            </a:br>
            <a:r>
              <a:rPr lang="tr-TR" sz="3200" dirty="0" smtClean="0">
                <a:latin typeface="Tahoma" pitchFamily="34" charset="0"/>
              </a:rPr>
              <a:t>Nem Uzaklaştırma Sistemi</a:t>
            </a:r>
            <a:r>
              <a:rPr lang="tr-TR" sz="4000" dirty="0" smtClean="0">
                <a:latin typeface="Tahoma" pitchFamily="34" charset="0"/>
              </a:rPr>
              <a:t/>
            </a:r>
            <a:br>
              <a:rPr lang="tr-TR" sz="4000" dirty="0" smtClean="0">
                <a:latin typeface="Tahoma" pitchFamily="34" charset="0"/>
              </a:rPr>
            </a:br>
            <a:endParaRPr lang="tr-TR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Yuvarlatılmış Dikdörtgen 1">
            <a:hlinkClick r:id="rId5" action="ppaction://hlinkpres?slideindex=1&amp;slidetitle="/>
          </p:cNvPr>
          <p:cNvSpPr/>
          <p:nvPr/>
        </p:nvSpPr>
        <p:spPr>
          <a:xfrm>
            <a:off x="539552" y="4869160"/>
            <a:ext cx="2520280" cy="64807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UZAKTAN İZLEME</a:t>
            </a:r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6660232" y="5193196"/>
            <a:ext cx="2133600" cy="365125"/>
          </a:xfrm>
        </p:spPr>
        <p:txBody>
          <a:bodyPr/>
          <a:lstStyle/>
          <a:p>
            <a:pPr algn="ctr"/>
            <a:fld id="{2F088D2F-C00C-42BA-8F49-858FAE2FE382}" type="datetime1">
              <a:rPr lang="tr-TR" sz="2000" b="1" smtClean="0"/>
              <a:pPr algn="ctr"/>
              <a:t>11.01.2018</a:t>
            </a:fld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2355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2915816" y="188640"/>
            <a:ext cx="604867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2 – BETON KOROZYONU</a:t>
            </a:r>
            <a:endParaRPr lang="tr-TR" sz="4000" dirty="0">
              <a:latin typeface="+mn-lt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18739" y="1876322"/>
            <a:ext cx="36004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tr-TR" sz="2800" dirty="0"/>
              <a:t>Toprakta bulunan nitrat, sülfat gibi tuzlar nem ile birlikte yapılarımıza tırmanarak betonun yapısını bir arada tutan çimento şerbetini bozarlar. </a:t>
            </a:r>
          </a:p>
          <a:p>
            <a:pPr>
              <a:spcBef>
                <a:spcPct val="0"/>
              </a:spcBef>
            </a:pPr>
            <a:endParaRPr lang="tr-TR" altLang="tr-TR" dirty="0"/>
          </a:p>
        </p:txBody>
      </p:sp>
      <p:pic>
        <p:nvPicPr>
          <p:cNvPr id="6" name="Picture 2" descr="http://www.aykutozdemir.com.tr/insaat/wp-content/uploads/2012/04/korozyo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25"/>
            <a:ext cx="4521311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3707904" y="7223"/>
            <a:ext cx="4824536" cy="1381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2 – BETON KOROZYONU</a:t>
            </a:r>
            <a:endParaRPr lang="tr-TR" sz="4000" dirty="0">
              <a:latin typeface="+mn-lt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37991" y="2251766"/>
            <a:ext cx="3096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tr-TR" sz="2800" dirty="0"/>
              <a:t>Bu, binanın basma kuvvetlerine karşı direncinin düşmesi anlamına gelir. </a:t>
            </a:r>
          </a:p>
        </p:txBody>
      </p:sp>
      <p:pic>
        <p:nvPicPr>
          <p:cNvPr id="6" name="Picture 2" descr="http://www.aykutozdemir.com.tr/insaat/wp-content/uploads/2012/08/segregasyon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37" y="1951158"/>
            <a:ext cx="4680520" cy="34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7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257786" y="183783"/>
            <a:ext cx="7999412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3 – RADON GAZI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8373" y="1860215"/>
            <a:ext cx="3816424" cy="2764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None/>
            </a:pP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Nem, beraberinde tuz ve</a:t>
            </a:r>
          </a:p>
          <a:p>
            <a:pPr algn="l">
              <a:buFont typeface="Wingdings" pitchFamily="2" charset="2"/>
              <a:buNone/>
            </a:pPr>
            <a:r>
              <a:rPr lang="tr-TR" altLang="tr-TR" sz="2800" b="1" dirty="0" smtClean="0">
                <a:solidFill>
                  <a:schemeClr val="tx1"/>
                </a:solidFill>
                <a:cs typeface="Times New Roman" pitchFamily="18" charset="0"/>
              </a:rPr>
              <a:t>radyoaktif bir gaz</a:t>
            </a:r>
            <a:endParaRPr lang="tr-TR" altLang="tr-TR" sz="28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l">
              <a:buFont typeface="Wingdings" pitchFamily="2" charset="2"/>
              <a:buNone/>
            </a:pP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olan Radon Gaz'ını da yapılarımıza taşır. </a:t>
            </a:r>
            <a:endParaRPr lang="tr-TR" altLang="tr-TR" sz="2800" dirty="0" smtClean="0">
              <a:solidFill>
                <a:schemeClr val="tx1"/>
              </a:solidFill>
            </a:endParaRPr>
          </a:p>
        </p:txBody>
      </p:sp>
      <p:pic>
        <p:nvPicPr>
          <p:cNvPr id="6" name="Picture 18" descr="rado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53824"/>
            <a:ext cx="4605391" cy="4351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3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123728" y="140289"/>
            <a:ext cx="7999412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800" b="1" u="sng" dirty="0" smtClean="0">
                <a:solidFill>
                  <a:srgbClr val="FF0000"/>
                </a:solidFill>
              </a:rPr>
              <a:t>Tehlike 3 – RADON GAZI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1816782"/>
            <a:ext cx="4464496" cy="3556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Araştırma sonucu; Yılda 20.000 akciğer kanserinin sebebi radon gazı olduğu tespit edilmiştir.</a:t>
            </a:r>
          </a:p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Radon gazı bulunan ortamda sigara içmek 60 kat daha risklidir.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6" name="Picture 2" descr="RADON GAZI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43594"/>
            <a:ext cx="4109070" cy="31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810108" y="361764"/>
            <a:ext cx="8610600" cy="877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4 – KÜF VE MANTAR !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61936" y="2134104"/>
            <a:ext cx="30963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tr-TR" sz="2800" dirty="0">
                <a:latin typeface="+mn-lt"/>
                <a:cs typeface="Arial" pitchFamily="34" charset="0"/>
              </a:rPr>
              <a:t>Küf ve Mantar, </a:t>
            </a:r>
          </a:p>
          <a:p>
            <a:pPr>
              <a:defRPr/>
            </a:pPr>
            <a:r>
              <a:rPr lang="tr-TR" sz="2800" dirty="0">
                <a:latin typeface="+mn-lt"/>
                <a:cs typeface="Arial" pitchFamily="34" charset="0"/>
              </a:rPr>
              <a:t>pek çok hastalığın direkt veya </a:t>
            </a:r>
            <a:r>
              <a:rPr lang="tr-TR" sz="2800" dirty="0" smtClean="0">
                <a:latin typeface="+mn-lt"/>
                <a:cs typeface="Arial" pitchFamily="34" charset="0"/>
              </a:rPr>
              <a:t>endirekt sebebidir.</a:t>
            </a:r>
            <a:endParaRPr lang="tr-TR" sz="2800" dirty="0">
              <a:latin typeface="+mn-lt"/>
              <a:cs typeface="Arial" pitchFamily="34" charset="0"/>
            </a:endParaRPr>
          </a:p>
        </p:txBody>
      </p:sp>
      <p:pic>
        <p:nvPicPr>
          <p:cNvPr id="6" name="Picture 2" descr="http://permagel.de/sites/default/files/product_application/Foto%209,aufsteigende%20Feuchte+Schimm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87" y="1735073"/>
            <a:ext cx="344284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masterclasscleaningadelaide.com.au/wp-content/uploads/2015/03/mould-removal-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06" y="3310282"/>
            <a:ext cx="2997874" cy="289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835696" y="361764"/>
            <a:ext cx="8610600" cy="877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4 – KÜF VE MANTAR !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2751" y="1916832"/>
            <a:ext cx="338515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tr-TR" sz="2800" dirty="0" smtClean="0"/>
              <a:t>Avrupa’da </a:t>
            </a:r>
            <a:r>
              <a:rPr lang="tr-TR" sz="2800" dirty="0"/>
              <a:t>küf nedeniyle yaşamını yitirenlerin sayısı trafik </a:t>
            </a:r>
            <a:r>
              <a:rPr lang="tr-TR" sz="2800" dirty="0" smtClean="0"/>
              <a:t>kazalarında yaşamını yitirenlerden daha fazladır.*</a:t>
            </a:r>
            <a:endParaRPr lang="tr-TR" sz="2800" dirty="0"/>
          </a:p>
        </p:txBody>
      </p:sp>
      <p:pic>
        <p:nvPicPr>
          <p:cNvPr id="6" name="Picture 2" descr="Küflü Duvar Nasıl Temizlenir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3"/>
            <a:ext cx="4824536" cy="394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1763688" y="386765"/>
            <a:ext cx="8610600" cy="8778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4000" b="1" u="sng" dirty="0" smtClean="0">
                <a:solidFill>
                  <a:srgbClr val="FF0000"/>
                </a:solidFill>
                <a:latin typeface="+mn-lt"/>
              </a:rPr>
              <a:t>Tehlike 4 – KÜF VE MANTAR !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67627" y="2008745"/>
            <a:ext cx="338515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r-TR" sz="2800" dirty="0" smtClean="0">
                <a:latin typeface="+mn-lt"/>
              </a:rPr>
              <a:t>Küf ve Mantarın olduğu bir yapıda yaşamak ‘ÖLÜM’ demektir.</a:t>
            </a:r>
            <a:endParaRPr lang="tr-TR" sz="2800" dirty="0">
              <a:latin typeface="+mn-lt"/>
            </a:endParaRPr>
          </a:p>
        </p:txBody>
      </p:sp>
      <p:pic>
        <p:nvPicPr>
          <p:cNvPr id="6" name="Picture 2" descr="seit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151" y="2564904"/>
            <a:ext cx="3715483" cy="287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UVAR KÜFÜ ile ilgili g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816"/>
            <a:ext cx="3185920" cy="33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aşlık 1"/>
          <p:cNvSpPr txBox="1">
            <a:spLocks/>
          </p:cNvSpPr>
          <p:nvPr/>
        </p:nvSpPr>
        <p:spPr>
          <a:xfrm>
            <a:off x="233512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smtClean="0">
                <a:latin typeface="+mn-lt"/>
              </a:rPr>
              <a:t>Yapı Tehditleri</a:t>
            </a:r>
            <a:endParaRPr lang="tr-TR" sz="4000" b="1" dirty="0">
              <a:latin typeface="+mn-lt"/>
            </a:endParaRPr>
          </a:p>
        </p:txBody>
      </p:sp>
      <p:pic>
        <p:nvPicPr>
          <p:cNvPr id="9" name="Picture 11" descr="RESİM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4" y="1556792"/>
            <a:ext cx="2430224" cy="2543125"/>
          </a:xfrm>
          <a:prstGeom prst="rect">
            <a:avLst/>
          </a:prstGeom>
          <a:noFill/>
        </p:spPr>
      </p:pic>
      <p:pic>
        <p:nvPicPr>
          <p:cNvPr id="10" name="Picture 9" descr="RESİM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2498014" cy="2571934"/>
          </a:xfrm>
          <a:prstGeom prst="rect">
            <a:avLst/>
          </a:prstGeom>
          <a:noFill/>
        </p:spPr>
      </p:pic>
      <p:pic>
        <p:nvPicPr>
          <p:cNvPr id="11" name="Picture 10" descr="RESİM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45024"/>
            <a:ext cx="2398530" cy="2468240"/>
          </a:xfrm>
          <a:prstGeom prst="rect">
            <a:avLst/>
          </a:prstGeom>
          <a:noFill/>
        </p:spPr>
      </p:pic>
      <p:pic>
        <p:nvPicPr>
          <p:cNvPr id="12" name="Picture 8" descr="RESİM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924" y="3645024"/>
            <a:ext cx="2257119" cy="2468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2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2123728" y="269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Sorunlar</a:t>
            </a:r>
            <a:endParaRPr lang="tr-TR" b="1" dirty="0"/>
          </a:p>
        </p:txBody>
      </p:sp>
      <p:sp>
        <p:nvSpPr>
          <p:cNvPr id="5" name="Dikdörtgen 4"/>
          <p:cNvSpPr/>
          <p:nvPr/>
        </p:nvSpPr>
        <p:spPr>
          <a:xfrm>
            <a:off x="1341984" y="1772816"/>
            <a:ext cx="67687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tr-TR" sz="2800" b="1" dirty="0">
                <a:latin typeface="+mj-lt"/>
              </a:rPr>
              <a:t>Bütün bunların telafisi için;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/>
            </a:pPr>
            <a:r>
              <a:rPr lang="tr-TR" sz="2800" dirty="0">
                <a:latin typeface="+mj-lt"/>
              </a:rPr>
              <a:t>Yapılan onca MASRAF,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/>
            </a:pPr>
            <a:r>
              <a:rPr lang="tr-TR" sz="2800" dirty="0">
                <a:latin typeface="+mj-lt"/>
              </a:rPr>
              <a:t>Tüketilen onca ZAMAN,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/>
            </a:pPr>
            <a:r>
              <a:rPr lang="tr-TR" sz="2800" dirty="0">
                <a:latin typeface="+mj-lt"/>
              </a:rPr>
              <a:t>Harcanan onca EMEK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tr-TR" sz="2800" dirty="0">
              <a:latin typeface="+mj-lt"/>
            </a:endParaRPr>
          </a:p>
          <a:p>
            <a:pPr marL="342900" indent="-342900">
              <a:spcBef>
                <a:spcPct val="20000"/>
              </a:spcBef>
            </a:pPr>
            <a:r>
              <a:rPr lang="tr-TR" sz="2800" b="1" dirty="0" smtClean="0">
                <a:solidFill>
                  <a:srgbClr val="D22800"/>
                </a:solidFill>
                <a:latin typeface="+mj-lt"/>
              </a:rPr>
              <a:t>     </a:t>
            </a:r>
            <a:r>
              <a:rPr lang="tr-TR" sz="2800" b="1" dirty="0" smtClean="0">
                <a:solidFill>
                  <a:srgbClr val="C00000"/>
                </a:solidFill>
                <a:latin typeface="+mj-lt"/>
              </a:rPr>
              <a:t>SONUÇ : ÇÖZÜMSÜZLÜK</a:t>
            </a:r>
          </a:p>
        </p:txBody>
      </p:sp>
    </p:spTree>
    <p:extLst>
      <p:ext uri="{BB962C8B-B14F-4D97-AF65-F5344CB8AC3E}">
        <p14:creationId xmlns:p14="http://schemas.microsoft.com/office/powerpoint/2010/main" val="37515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3779912" y="296072"/>
            <a:ext cx="45365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ÇÖZÜM</a:t>
            </a:r>
            <a:endParaRPr lang="tr-TR" b="1" dirty="0"/>
          </a:p>
        </p:txBody>
      </p:sp>
      <p:pic>
        <p:nvPicPr>
          <p:cNvPr id="5" name="Picture 16" descr="Resim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5292624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14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1043608" y="2822202"/>
            <a:ext cx="8229600" cy="781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“İnsanı </a:t>
            </a:r>
            <a:r>
              <a:rPr lang="tr-TR" sz="3600" b="1" dirty="0" smtClean="0">
                <a:solidFill>
                  <a:srgbClr val="D228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gam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,</a:t>
            </a:r>
            <a:r>
              <a:rPr lang="tr-T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binayı</a:t>
            </a:r>
            <a:r>
              <a:rPr lang="tr-T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tr-TR" sz="3600" b="1" dirty="0" smtClean="0">
                <a:solidFill>
                  <a:srgbClr val="D228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nem</a:t>
            </a:r>
            <a:r>
              <a:rPr lang="tr-T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tr-T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yıkar”</a:t>
            </a:r>
          </a:p>
          <a:p>
            <a:endParaRPr lang="tr-TR" sz="2200" b="1" dirty="0" smtClean="0"/>
          </a:p>
          <a:p>
            <a:endParaRPr lang="tr-TR" sz="2200" b="1" dirty="0" smtClean="0"/>
          </a:p>
          <a:p>
            <a:endParaRPr lang="tr-TR" sz="2200" b="1" dirty="0" smtClean="0"/>
          </a:p>
          <a:p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31814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Özkan ASLAN\Desktop\MİRLİNE\Mirline Görsel\m4-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1745"/>
            <a:ext cx="833783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1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Özkan ASLAN\Desktop\MİRLİNE\Mirline Görsel\m4-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5406"/>
            <a:ext cx="7992888" cy="4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5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9"/>
            <a:ext cx="9144000" cy="683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4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İçerik Yer Tutucusu 2"/>
          <p:cNvSpPr txBox="1">
            <a:spLocks/>
          </p:cNvSpPr>
          <p:nvPr/>
        </p:nvSpPr>
        <p:spPr>
          <a:xfrm>
            <a:off x="662880" y="1844824"/>
            <a:ext cx="82296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+mj-lt"/>
              </a:rPr>
              <a:t>Radyo dalgaları yardımıyla aktif elektro-</a:t>
            </a:r>
            <a:r>
              <a:rPr lang="tr-TR" sz="2800" dirty="0" err="1" smtClean="0">
                <a:solidFill>
                  <a:schemeClr val="tx1"/>
                </a:solidFill>
                <a:latin typeface="+mj-lt"/>
              </a:rPr>
              <a:t>osmoz</a:t>
            </a:r>
            <a:r>
              <a:rPr lang="tr-TR" sz="2800" dirty="0" smtClean="0">
                <a:solidFill>
                  <a:schemeClr val="tx1"/>
                </a:solidFill>
                <a:latin typeface="+mj-lt"/>
              </a:rPr>
              <a:t> metodu kullanılarak </a:t>
            </a:r>
            <a:r>
              <a:rPr lang="tr-TR" sz="2800" dirty="0" err="1" smtClean="0">
                <a:solidFill>
                  <a:schemeClr val="tx1"/>
                </a:solidFill>
                <a:latin typeface="+mj-lt"/>
              </a:rPr>
              <a:t>kapiler</a:t>
            </a:r>
            <a:r>
              <a:rPr lang="tr-TR" sz="2800" dirty="0" smtClean="0">
                <a:solidFill>
                  <a:schemeClr val="tx1"/>
                </a:solidFill>
                <a:latin typeface="+mj-lt"/>
              </a:rPr>
              <a:t> nemi uzaklaştırır. </a:t>
            </a:r>
          </a:p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+mj-lt"/>
              </a:rPr>
              <a:t>Kılcallık sonucu oluşan nemi ve negatif etiklerini bertaraf eder.</a:t>
            </a:r>
          </a:p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+mj-lt"/>
              </a:rPr>
              <a:t>Nemin oluşturduğu rutubet, küf, mantar, korozyon ve radon gazını durdurur. 	</a:t>
            </a:r>
            <a:endParaRPr lang="tr-TR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10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Resi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52" y="1484784"/>
            <a:ext cx="4132262" cy="435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403225" y="1925638"/>
            <a:ext cx="4140994" cy="2808287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Ana kumanda cihazı,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Kurutma elektrotları,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Potansiyel dengeleme çubuğu,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 err="1"/>
              <a:t>Ferrit</a:t>
            </a:r>
            <a:r>
              <a:rPr lang="tr-TR" sz="2800" dirty="0"/>
              <a:t> anten,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Ölçüm elektrotları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tr-TR" sz="28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44318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uygulama önce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412776"/>
            <a:ext cx="53371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261966" y="2060848"/>
            <a:ext cx="2952576" cy="2808287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000" dirty="0"/>
              <a:t>Temel,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000" dirty="0"/>
              <a:t>Bozulmuş yatay ve                                                                                                dikey setler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000" dirty="0"/>
              <a:t>Zemin üzerine                                                                                                       uygulanmış döşeme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tr-TR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yonca zengin duv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556792"/>
            <a:ext cx="5618187" cy="393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65113" y="5572025"/>
            <a:ext cx="42481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tr-TR" altLang="tr-TR" sz="1800" b="1" dirty="0">
                <a:latin typeface="+mn-lt"/>
              </a:rPr>
              <a:t>İyonca kararlı hale gelmiş yapı</a:t>
            </a:r>
          </a:p>
        </p:txBody>
      </p:sp>
    </p:spTree>
    <p:extLst>
      <p:ext uri="{BB962C8B-B14F-4D97-AF65-F5344CB8AC3E}">
        <p14:creationId xmlns:p14="http://schemas.microsoft.com/office/powerpoint/2010/main" val="32998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uygulama sonrası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1786855"/>
            <a:ext cx="51435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İçerik Yer Tutucusu"/>
          <p:cNvSpPr txBox="1">
            <a:spLocks/>
          </p:cNvSpPr>
          <p:nvPr/>
        </p:nvSpPr>
        <p:spPr>
          <a:xfrm>
            <a:off x="410746" y="1988840"/>
            <a:ext cx="2808560" cy="2808287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Temel,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Yatay set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Döşeme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/>
              <a:t>Ana kumanda cihazı</a:t>
            </a:r>
          </a:p>
          <a:p>
            <a:pPr marL="457200" indent="-457200" fontAlgn="auto">
              <a:spcBef>
                <a:spcPct val="2000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tr-TR" sz="2800" dirty="0" err="1"/>
              <a:t>Ferrit</a:t>
            </a:r>
            <a:r>
              <a:rPr lang="tr-TR" sz="2800" dirty="0"/>
              <a:t> anten</a:t>
            </a:r>
          </a:p>
        </p:txBody>
      </p:sp>
    </p:spTree>
    <p:extLst>
      <p:ext uri="{BB962C8B-B14F-4D97-AF65-F5344CB8AC3E}">
        <p14:creationId xmlns:p14="http://schemas.microsoft.com/office/powerpoint/2010/main" val="34266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iyondan arındırılmış duv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12776"/>
            <a:ext cx="6336704" cy="415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55776" y="5589240"/>
            <a:ext cx="42481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tr-TR" altLang="tr-TR" sz="1800" b="1" dirty="0">
                <a:latin typeface="+mj-lt"/>
              </a:rPr>
              <a:t>İyonlardan arındırılmış yapı</a:t>
            </a:r>
          </a:p>
        </p:txBody>
      </p:sp>
    </p:spTree>
    <p:extLst>
      <p:ext uri="{BB962C8B-B14F-4D97-AF65-F5344CB8AC3E}">
        <p14:creationId xmlns:p14="http://schemas.microsoft.com/office/powerpoint/2010/main" val="3022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4355976" y="314933"/>
            <a:ext cx="4464496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latin typeface="+mn-lt"/>
              </a:rPr>
              <a:t>Mirline</a:t>
            </a:r>
            <a:r>
              <a:rPr lang="tr-TR" sz="4000" b="1" dirty="0" smtClean="0">
                <a:latin typeface="+mn-lt"/>
              </a:rPr>
              <a:t> Faydaları</a:t>
            </a:r>
            <a:endParaRPr lang="tr-TR" sz="4000" b="1" dirty="0">
              <a:latin typeface="+mn-lt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683568" y="4653136"/>
            <a:ext cx="784887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  <a:latin typeface="+mj-lt"/>
              </a:rPr>
              <a:t>Nemi yapılardan uzaklaştırır,</a:t>
            </a:r>
          </a:p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  <a:latin typeface="+mj-lt"/>
              </a:rPr>
              <a:t>Sık aralıklarla tekrarlanan sıva, boya maliyetlerini yok eder,</a:t>
            </a:r>
          </a:p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  <a:latin typeface="+mj-lt"/>
              </a:rPr>
              <a:t>Rutubet sonucu oluşan hastalıkları önler,</a:t>
            </a:r>
          </a:p>
        </p:txBody>
      </p:sp>
      <p:pic>
        <p:nvPicPr>
          <p:cNvPr id="6" name="Picture 2" descr="Duvar Neden Kabarır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491498"/>
            <a:ext cx="7632848" cy="31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6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aşlık 3"/>
          <p:cNvSpPr txBox="1">
            <a:spLocks/>
          </p:cNvSpPr>
          <p:nvPr/>
        </p:nvSpPr>
        <p:spPr>
          <a:xfrm>
            <a:off x="3203848" y="274638"/>
            <a:ext cx="6419056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Sunum İçeriği</a:t>
            </a:r>
            <a:endParaRPr lang="tr-TR" b="1" dirty="0"/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827584" y="1598683"/>
            <a:ext cx="81438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Kapiler Nem ve Zararları,</a:t>
            </a:r>
          </a:p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Binaları Tehdit Eden Unsurlar:</a:t>
            </a:r>
          </a:p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        TUZ KUSMASI</a:t>
            </a:r>
          </a:p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        KOROZYON</a:t>
            </a:r>
          </a:p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        RADON GAZI</a:t>
            </a:r>
          </a:p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        KÜF ve MANTAR</a:t>
            </a:r>
          </a:p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MİRLİNE</a:t>
            </a:r>
          </a:p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Referanslarımız</a:t>
            </a:r>
          </a:p>
          <a:p>
            <a:pPr algn="l">
              <a:buFont typeface="Arial" pitchFamily="34" charset="0"/>
              <a:buChar char="•"/>
              <a:defRPr/>
            </a:pP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38757"/>
            <a:ext cx="6372200" cy="325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4288775" y="225944"/>
            <a:ext cx="4464496" cy="105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latin typeface="+mn-lt"/>
              </a:rPr>
              <a:t>Mirline</a:t>
            </a:r>
            <a:r>
              <a:rPr lang="tr-TR" sz="4000" b="1" dirty="0" smtClean="0">
                <a:latin typeface="+mn-lt"/>
              </a:rPr>
              <a:t> Faydaları</a:t>
            </a:r>
            <a:endParaRPr lang="tr-TR" sz="4000" b="1" dirty="0">
              <a:latin typeface="+mn-lt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323528" y="2038757"/>
            <a:ext cx="2808312" cy="29886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 algn="l" fontAlgn="base">
              <a:spcAft>
                <a:spcPct val="0"/>
              </a:spcAft>
              <a:buFont typeface="Arial" pitchFamily="34" charset="0"/>
              <a:buBlip>
                <a:blip r:embed="rId6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</a:rPr>
              <a:t>Korozyonu önler, bina ömrünü uzatır,</a:t>
            </a:r>
          </a:p>
          <a:p>
            <a:pPr marL="273050" indent="-273050" algn="l" fontAlgn="base">
              <a:spcAft>
                <a:spcPct val="0"/>
              </a:spcAft>
              <a:buFont typeface="Arial" pitchFamily="34" charset="0"/>
              <a:buBlip>
                <a:blip r:embed="rId6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</a:rPr>
              <a:t>Radon gazı girişlerini önler,</a:t>
            </a:r>
          </a:p>
          <a:p>
            <a:pPr marL="273050" indent="-273050" algn="l" fontAlgn="base">
              <a:spcAft>
                <a:spcPct val="0"/>
              </a:spcAft>
              <a:buFont typeface="Arial" pitchFamily="34" charset="0"/>
              <a:buBlip>
                <a:blip r:embed="rId6"/>
              </a:buBlip>
              <a:defRPr/>
            </a:pPr>
            <a:r>
              <a:rPr lang="tr-TR" sz="2400" dirty="0" smtClean="0">
                <a:solidFill>
                  <a:schemeClr val="tx1"/>
                </a:solidFill>
              </a:rPr>
              <a:t>Yapıyı manyetik olarak kararlı hale getirir,</a:t>
            </a:r>
          </a:p>
          <a:p>
            <a:pPr algn="l"/>
            <a:endParaRPr lang="tr-T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3922591" y="393936"/>
            <a:ext cx="4968552" cy="8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latin typeface="+mn-lt"/>
              </a:rPr>
              <a:t>Mirline</a:t>
            </a:r>
            <a:r>
              <a:rPr lang="tr-TR" sz="4000" b="1" dirty="0" smtClean="0">
                <a:latin typeface="+mn-lt"/>
              </a:rPr>
              <a:t> Faydaları</a:t>
            </a:r>
            <a:endParaRPr lang="tr-TR" sz="4000" b="1" dirty="0">
              <a:latin typeface="+mn-lt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195981" y="2049604"/>
            <a:ext cx="4248472" cy="293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Kullanılmayan mekanları geri kazandırır,</a:t>
            </a:r>
          </a:p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Isınma giderlerini düşürür,</a:t>
            </a:r>
          </a:p>
          <a:p>
            <a:pPr marL="360363" indent="-360363" algn="l" fontAlgn="base">
              <a:spcAft>
                <a:spcPct val="0"/>
              </a:spcAft>
              <a:buFont typeface="Arial" pitchFamily="34" charset="0"/>
              <a:buBlip>
                <a:blip r:embed="rId5"/>
              </a:buBlip>
              <a:defRPr/>
            </a:pPr>
            <a:r>
              <a:rPr lang="tr-TR" sz="2800" dirty="0" smtClean="0">
                <a:solidFill>
                  <a:schemeClr val="tx1"/>
                </a:solidFill>
              </a:rPr>
              <a:t>Binaların ve insanların ömrünü uzatır…</a:t>
            </a:r>
          </a:p>
        </p:txBody>
      </p:sp>
      <p:pic>
        <p:nvPicPr>
          <p:cNvPr id="6" name="Picture 2" descr="https://www.testo.com.ar/resources/media/global_media/thermal_images/ImageBox1_Bild1_IRBild_Gebaeude_i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45" y="1628800"/>
            <a:ext cx="4245798" cy="37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4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3922591" y="393936"/>
            <a:ext cx="4968552" cy="8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latin typeface="+mn-lt"/>
              </a:rPr>
              <a:t>Mirline</a:t>
            </a:r>
            <a:r>
              <a:rPr lang="tr-TR" sz="4000" b="1" dirty="0" smtClean="0">
                <a:latin typeface="+mn-lt"/>
              </a:rPr>
              <a:t> Faydaları</a:t>
            </a:r>
            <a:endParaRPr lang="tr-TR" sz="4000" b="1" dirty="0">
              <a:latin typeface="+mn-lt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195981" y="2049604"/>
            <a:ext cx="4248472" cy="3539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fontAlgn="base">
              <a:spcAft>
                <a:spcPct val="0"/>
              </a:spcAft>
              <a:buBlip>
                <a:blip r:embed="rId5"/>
              </a:buBlip>
            </a:pP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Nemli </a:t>
            </a:r>
            <a:r>
              <a:rPr lang="tr-TR" sz="2400" dirty="0">
                <a:solidFill>
                  <a:prstClr val="black"/>
                </a:solidFill>
                <a:latin typeface="Calibri" pitchFamily="34" charset="0"/>
              </a:rPr>
              <a:t>duvar, kuru duvara kıyasla, Aralık ve Ocak Aylarında %</a:t>
            </a: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19 fazla </a:t>
            </a:r>
            <a:r>
              <a:rPr lang="tr-TR" sz="2400" dirty="0">
                <a:solidFill>
                  <a:prstClr val="black"/>
                </a:solidFill>
                <a:latin typeface="Calibri" pitchFamily="34" charset="0"/>
              </a:rPr>
              <a:t>enerji tüketimine yol </a:t>
            </a: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açar</a:t>
            </a:r>
            <a:endParaRPr lang="tr-TR" sz="24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lvl="0" indent="-342900" algn="just" fontAlgn="base">
              <a:spcAft>
                <a:spcPct val="0"/>
              </a:spcAft>
              <a:buBlip>
                <a:blip r:embed="rId5"/>
              </a:buBlip>
            </a:pP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Yıllık </a:t>
            </a:r>
            <a:r>
              <a:rPr lang="tr-TR" sz="2400" dirty="0">
                <a:solidFill>
                  <a:prstClr val="black"/>
                </a:solidFill>
                <a:latin typeface="Calibri" pitchFamily="34" charset="0"/>
              </a:rPr>
              <a:t>Tüketimde %7’lik bir </a:t>
            </a: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enerji tüketim </a:t>
            </a:r>
            <a:r>
              <a:rPr lang="tr-TR" sz="2400" dirty="0">
                <a:solidFill>
                  <a:prstClr val="black"/>
                </a:solidFill>
                <a:latin typeface="Calibri" pitchFamily="34" charset="0"/>
              </a:rPr>
              <a:t>farkı </a:t>
            </a:r>
            <a:r>
              <a:rPr lang="tr-TR" sz="2400" dirty="0" smtClean="0">
                <a:solidFill>
                  <a:prstClr val="black"/>
                </a:solidFill>
                <a:latin typeface="Calibri" pitchFamily="34" charset="0"/>
              </a:rPr>
              <a:t>oluşur.</a:t>
            </a:r>
            <a:endParaRPr lang="tr-T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9651" y="1780086"/>
            <a:ext cx="4316845" cy="38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3922591" y="393936"/>
            <a:ext cx="4968552" cy="813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latin typeface="+mn-lt"/>
              </a:rPr>
              <a:t>Mirline</a:t>
            </a:r>
            <a:r>
              <a:rPr lang="tr-TR" sz="4000" b="1" dirty="0" smtClean="0">
                <a:latin typeface="+mn-lt"/>
              </a:rPr>
              <a:t> Faydaları</a:t>
            </a:r>
            <a:endParaRPr lang="tr-TR" sz="4000" b="1" dirty="0">
              <a:latin typeface="+mn-lt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11282" y="1772816"/>
            <a:ext cx="61624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tr-TR" sz="2400" dirty="0" smtClean="0"/>
              <a:t>MİRLİNE Cihazının Bina Enerji Performansına (BEP) etkisi, aşağıdaki başlıca hususlara göre değişiklik gösterir: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tr-TR" sz="2400" dirty="0" smtClean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</a:pPr>
            <a:r>
              <a:rPr lang="tr-TR" sz="2400" dirty="0"/>
              <a:t>Bina Kabuğundaki nem </a:t>
            </a:r>
            <a:r>
              <a:rPr lang="tr-TR" sz="2400" dirty="0" smtClean="0"/>
              <a:t>oranı,</a:t>
            </a:r>
            <a:endParaRPr lang="tr-TR" sz="24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</a:pPr>
            <a:r>
              <a:rPr lang="tr-TR" sz="2400" dirty="0" smtClean="0"/>
              <a:t>Uygulama süresince uzaklaştırılan </a:t>
            </a:r>
            <a:r>
              <a:rPr lang="tr-TR" sz="2400" dirty="0"/>
              <a:t>nem miktarı,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</a:pPr>
            <a:r>
              <a:rPr lang="tr-TR" sz="2400" dirty="0" smtClean="0"/>
              <a:t>İklim,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</a:pPr>
            <a:r>
              <a:rPr lang="tr-TR" sz="2400" dirty="0" smtClean="0"/>
              <a:t>Binanın konumu,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094" y="1484784"/>
            <a:ext cx="249446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4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95736" y="3068960"/>
            <a:ext cx="4824536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hlinkClick r:id="rId2" action="ppaction://hlinkpres?slideindex=1&amp;slidetitle="/>
              </a:rPr>
              <a:t>Uzaktan İzleme ve Kontrol</a:t>
            </a:r>
            <a:endParaRPr lang="tr-TR" b="1" dirty="0">
              <a:hlinkClick r:id="rId2" action="ppaction://hlinkpres?slideindex=1&amp;slidetitle=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4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131840" y="3068960"/>
            <a:ext cx="3394720" cy="604664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/>
              <a:t>REFERANSLARIMIZ</a:t>
            </a:r>
            <a:endParaRPr lang="tr-T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" y="1366233"/>
            <a:ext cx="4556137" cy="545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6233"/>
            <a:ext cx="4536504" cy="545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İçerik Yer Tutucusu 2"/>
          <p:cNvSpPr>
            <a:spLocks noGrp="1"/>
          </p:cNvSpPr>
          <p:nvPr>
            <p:ph idx="1"/>
          </p:nvPr>
        </p:nvSpPr>
        <p:spPr>
          <a:xfrm>
            <a:off x="3419872" y="566682"/>
            <a:ext cx="5400600" cy="468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/>
              <a:t>REFERANS MEKTUBU ÖRNEKLERİMİZ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5698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39952" y="441139"/>
            <a:ext cx="4536504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600" b="1" dirty="0" smtClean="0">
                <a:solidFill>
                  <a:prstClr val="black"/>
                </a:solidFill>
              </a:rPr>
              <a:t>Dolmabahçe Sarayı</a:t>
            </a:r>
            <a:r>
              <a:rPr lang="tr-TR" altLang="tr-TR" sz="4000" b="1" dirty="0" smtClean="0">
                <a:solidFill>
                  <a:prstClr val="black"/>
                </a:solidFill>
              </a:rPr>
              <a:t> </a:t>
            </a:r>
            <a:br>
              <a:rPr lang="tr-TR" altLang="tr-TR" sz="4000" b="1" dirty="0" smtClean="0">
                <a:solidFill>
                  <a:prstClr val="black"/>
                </a:solidFill>
              </a:rPr>
            </a:br>
            <a:endParaRPr lang="tr-TR" altLang="tr-TR" sz="1400" b="1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7" name="Picture 3" descr="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0808"/>
            <a:ext cx="5292080" cy="36004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44" y="1556792"/>
            <a:ext cx="39557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8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23928" y="405420"/>
            <a:ext cx="4752528" cy="790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600" b="1" dirty="0" smtClean="0">
                <a:solidFill>
                  <a:prstClr val="black"/>
                </a:solidFill>
              </a:rPr>
              <a:t>Ihlamur Kasrı </a:t>
            </a:r>
            <a:br>
              <a:rPr lang="tr-TR" altLang="tr-TR" sz="3600" b="1" dirty="0" smtClean="0">
                <a:solidFill>
                  <a:prstClr val="black"/>
                </a:solidFill>
              </a:rPr>
            </a:br>
            <a:endParaRPr lang="tr-TR" altLang="tr-TR" sz="1600" b="1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" name="Picture 3" descr="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00073"/>
            <a:ext cx="5076056" cy="394515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98" y="1420063"/>
            <a:ext cx="4211960" cy="431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5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140547" y="426418"/>
            <a:ext cx="4535909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Çinili Köşk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3" descr="C:\Users\omerkilic.DIZAYNGRUP\Desktop\yeniiniliao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01844"/>
            <a:ext cx="5220282" cy="401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01844"/>
            <a:ext cx="3684378" cy="423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2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ryMa-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85770"/>
            <a:ext cx="524510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aşlık 3"/>
          <p:cNvSpPr txBox="1">
            <a:spLocks/>
          </p:cNvSpPr>
          <p:nvPr/>
        </p:nvSpPr>
        <p:spPr>
          <a:xfrm>
            <a:off x="3059832" y="267643"/>
            <a:ext cx="6419056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Kapiler Nem ve Zararları</a:t>
            </a:r>
            <a:endParaRPr lang="tr-TR" b="1" dirty="0"/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>
          <a:xfrm>
            <a:off x="539552" y="2564904"/>
            <a:ext cx="3096344" cy="4114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  <a:buFont typeface="Arial" pitchFamily="34" charset="0"/>
              <a:buBlip>
                <a:blip r:embed="rId6"/>
              </a:buBlip>
              <a:defRPr/>
            </a:pPr>
            <a:r>
              <a:rPr lang="tr-TR" altLang="tr-TR" sz="2800" dirty="0" smtClean="0">
                <a:solidFill>
                  <a:schemeClr val="tx1"/>
                </a:solidFill>
                <a:latin typeface="Calibri" pitchFamily="34" charset="0"/>
              </a:rPr>
              <a:t>Toprakta bulunan su, binaya tırmanır…</a:t>
            </a:r>
          </a:p>
          <a:p>
            <a:pPr algn="l"/>
            <a:endParaRPr lang="tr-TR" altLang="tr-T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35894" y="575283"/>
            <a:ext cx="5328592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Arkeoloji Müzesi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3" descr="C:\Users\omerkilic.DIZAYNGRUP\Desktop\cnt_overlay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4" y="1506317"/>
            <a:ext cx="4979860" cy="396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54" y="1506317"/>
            <a:ext cx="3839307" cy="41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8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78321" y="188640"/>
            <a:ext cx="547260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İ.B.B. Tarihi Çevreyi Koruma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Müdürlüğü</a:t>
            </a:r>
          </a:p>
        </p:txBody>
      </p:sp>
      <p:pic>
        <p:nvPicPr>
          <p:cNvPr id="7" name="Picture 5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5766"/>
            <a:ext cx="493204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65" y="1801564"/>
            <a:ext cx="4418623" cy="371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2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91680" y="575283"/>
            <a:ext cx="7920038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İ.B.B. Taksim </a:t>
            </a:r>
            <a:r>
              <a:rPr lang="tr-TR" altLang="tr-TR" sz="3200" b="1" dirty="0" err="1" smtClean="0">
                <a:solidFill>
                  <a:prstClr val="black"/>
                </a:solidFill>
              </a:rPr>
              <a:t>Maksem</a:t>
            </a: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Sanat Galerisi</a:t>
            </a:r>
          </a:p>
        </p:txBody>
      </p:sp>
      <p:pic>
        <p:nvPicPr>
          <p:cNvPr id="5" name="Picture 2" descr="C:\Users\omerkilic.DIZAYNGRUP\Desktop\untitled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" y="1628850"/>
            <a:ext cx="4873625" cy="41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81642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7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03350" y="376982"/>
            <a:ext cx="7920038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İ.B.B. Koruma Uygulama 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ve Denetim Müdürlüğü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6" descr="İBB Haziran 2007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8" y="1603710"/>
            <a:ext cx="4103151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03710"/>
            <a:ext cx="403244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9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1720" y="602407"/>
            <a:ext cx="7920037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İ.B.B. Şehir Planlama Müdürlüğü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9" descr="İBB Haziran 2007 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395"/>
            <a:ext cx="3995936" cy="457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48" y="1514490"/>
            <a:ext cx="5148064" cy="443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9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155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95737" y="0"/>
            <a:ext cx="655272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İzmir Büyükşehir Belediyesi 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Parlamenterler Binası</a:t>
            </a:r>
          </a:p>
        </p:txBody>
      </p:sp>
      <p:pic>
        <p:nvPicPr>
          <p:cNvPr id="5" name="Picture 5" descr="PIC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5612"/>
            <a:ext cx="3816424" cy="40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9210"/>
            <a:ext cx="4968552" cy="408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6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57375" y="376982"/>
            <a:ext cx="7920038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200" b="1" dirty="0" smtClean="0">
                <a:solidFill>
                  <a:prstClr val="black"/>
                </a:solidFill>
              </a:rPr>
              <a:t>İZSU Genel Müdürlük Binası</a:t>
            </a:r>
          </a:p>
        </p:txBody>
      </p:sp>
      <p:pic>
        <p:nvPicPr>
          <p:cNvPr id="6" name="Picture 8" descr="izsu 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5" y="1412776"/>
            <a:ext cx="4398462" cy="45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66" y="1484783"/>
            <a:ext cx="4955634" cy="442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1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95162" y="674483"/>
            <a:ext cx="5904656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Dr. </a:t>
            </a:r>
            <a:r>
              <a:rPr lang="tr-TR" altLang="tr-TR" sz="3200" b="1" dirty="0" err="1" smtClean="0">
                <a:solidFill>
                  <a:prstClr val="black"/>
                </a:solidFill>
              </a:rPr>
              <a:t>Siyami</a:t>
            </a:r>
            <a:r>
              <a:rPr lang="tr-TR" altLang="tr-TR" sz="3200" b="1" dirty="0" smtClean="0">
                <a:solidFill>
                  <a:prstClr val="black"/>
                </a:solidFill>
              </a:rPr>
              <a:t> Ersek Hastanesi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9" descr="PIC_003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354"/>
            <a:ext cx="413995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48" y="1628800"/>
            <a:ext cx="5069756" cy="436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7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99792" y="376982"/>
            <a:ext cx="6264696" cy="450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Yeditepe </a:t>
            </a:r>
            <a:r>
              <a:rPr lang="tr-TR" altLang="tr-TR" sz="3200" b="1" dirty="0" err="1" smtClean="0">
                <a:solidFill>
                  <a:prstClr val="black"/>
                </a:solidFill>
              </a:rPr>
              <a:t>Üni</a:t>
            </a:r>
            <a:r>
              <a:rPr lang="tr-TR" altLang="tr-TR" sz="3200" b="1" dirty="0" smtClean="0">
                <a:solidFill>
                  <a:prstClr val="black"/>
                </a:solidFill>
              </a:rPr>
              <a:t>. Rektörü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Sn. Nilüfer </a:t>
            </a:r>
            <a:r>
              <a:rPr lang="tr-TR" altLang="tr-TR" sz="3200" b="1" dirty="0" err="1" smtClean="0">
                <a:solidFill>
                  <a:prstClr val="black"/>
                </a:solidFill>
              </a:rPr>
              <a:t>Eğrican’a</a:t>
            </a:r>
            <a:r>
              <a:rPr lang="tr-TR" altLang="tr-TR" sz="3200" b="1" dirty="0" smtClean="0">
                <a:solidFill>
                  <a:prstClr val="black"/>
                </a:solidFill>
              </a:rPr>
              <a:t> ait villa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5" descr="PIC_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" y="1495322"/>
            <a:ext cx="4668148" cy="43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8" y="1495322"/>
            <a:ext cx="3800846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" y="1628800"/>
            <a:ext cx="4779057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771799" y="332657"/>
            <a:ext cx="5976665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err="1" smtClean="0">
                <a:solidFill>
                  <a:prstClr val="black"/>
                </a:solidFill>
              </a:rPr>
              <a:t>Enerya</a:t>
            </a:r>
            <a:r>
              <a:rPr lang="tr-TR" altLang="tr-TR" sz="3200" b="1" dirty="0" smtClean="0">
                <a:solidFill>
                  <a:prstClr val="black"/>
                </a:solidFill>
              </a:rPr>
              <a:t> Gaz / Denizli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1"/>
            <a:ext cx="4176464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ICT04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84784"/>
            <a:ext cx="4392613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şlık 3"/>
          <p:cNvSpPr txBox="1">
            <a:spLocks/>
          </p:cNvSpPr>
          <p:nvPr/>
        </p:nvSpPr>
        <p:spPr>
          <a:xfrm>
            <a:off x="2929464" y="274638"/>
            <a:ext cx="6419056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Kapiler Nem ve Zararları</a:t>
            </a:r>
            <a:endParaRPr lang="tr-TR" b="1" dirty="0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611560" y="1839913"/>
            <a:ext cx="338437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altLang="tr-TR" sz="2800" b="1" dirty="0" smtClean="0"/>
              <a:t>Kapiler Nemin Tahrip Edici Etkileri,</a:t>
            </a:r>
          </a:p>
          <a:p>
            <a:pPr marL="0" indent="0">
              <a:buNone/>
            </a:pPr>
            <a:endParaRPr lang="tr-TR" altLang="tr-TR" sz="2800" dirty="0"/>
          </a:p>
          <a:p>
            <a:pPr eaLnBrk="1" hangingPunct="1">
              <a:buBlip>
                <a:blip r:embed="rId6"/>
              </a:buBlip>
              <a:defRPr/>
            </a:pPr>
            <a:r>
              <a:rPr lang="tr-TR" altLang="tr-TR" sz="2800" dirty="0" smtClean="0">
                <a:latin typeface="Calibri" pitchFamily="34" charset="0"/>
              </a:rPr>
              <a:t>TUZ KUSMASI</a:t>
            </a:r>
            <a:endParaRPr lang="tr-TR" altLang="tr-TR" sz="2800" dirty="0">
              <a:latin typeface="Calibri" pitchFamily="34" charset="0"/>
            </a:endParaRPr>
          </a:p>
          <a:p>
            <a:pPr eaLnBrk="1" hangingPunct="1">
              <a:buBlip>
                <a:blip r:embed="rId6"/>
              </a:buBlip>
              <a:defRPr/>
            </a:pPr>
            <a:r>
              <a:rPr lang="tr-TR" altLang="tr-TR" sz="2800" dirty="0">
                <a:latin typeface="Calibri" pitchFamily="34" charset="0"/>
              </a:rPr>
              <a:t>KOROZYON</a:t>
            </a:r>
          </a:p>
          <a:p>
            <a:pPr eaLnBrk="1" hangingPunct="1">
              <a:buBlip>
                <a:blip r:embed="rId6"/>
              </a:buBlip>
              <a:defRPr/>
            </a:pPr>
            <a:r>
              <a:rPr lang="tr-TR" altLang="tr-TR" sz="2800" dirty="0">
                <a:latin typeface="Calibri" pitchFamily="34" charset="0"/>
              </a:rPr>
              <a:t>RADON GAZI</a:t>
            </a:r>
          </a:p>
          <a:p>
            <a:pPr eaLnBrk="1" hangingPunct="1">
              <a:buBlip>
                <a:blip r:embed="rId6"/>
              </a:buBlip>
              <a:defRPr/>
            </a:pPr>
            <a:r>
              <a:rPr lang="tr-TR" altLang="tr-TR" sz="2800" dirty="0">
                <a:latin typeface="Calibri" pitchFamily="34" charset="0"/>
              </a:rPr>
              <a:t>KÜF ve MANTAR</a:t>
            </a:r>
          </a:p>
          <a:p>
            <a:pPr marL="0" indent="0">
              <a:buNone/>
            </a:pPr>
            <a:endParaRPr lang="tr-TR" altLang="tr-TR" sz="2800" dirty="0" smtClean="0"/>
          </a:p>
          <a:p>
            <a:pPr marL="0" indent="0">
              <a:buNone/>
            </a:pPr>
            <a:endParaRPr lang="tr-TR" altLang="tr-TR" sz="2800" dirty="0"/>
          </a:p>
          <a:p>
            <a:pPr marL="0" indent="0">
              <a:buNone/>
            </a:pPr>
            <a:endParaRPr lang="tr-TR" altLang="tr-TR" sz="2800" dirty="0" smtClean="0"/>
          </a:p>
          <a:p>
            <a:pPr marL="0" indent="0">
              <a:buNone/>
            </a:pPr>
            <a:endParaRPr lang="tr-TR" altLang="tr-TR" sz="2800" dirty="0"/>
          </a:p>
          <a:p>
            <a:pPr marL="0" indent="0">
              <a:buNone/>
            </a:pPr>
            <a:endParaRPr lang="tr-TR" altLang="tr-TR" sz="2800" dirty="0"/>
          </a:p>
        </p:txBody>
      </p:sp>
    </p:spTree>
    <p:extLst>
      <p:ext uri="{BB962C8B-B14F-4D97-AF65-F5344CB8AC3E}">
        <p14:creationId xmlns:p14="http://schemas.microsoft.com/office/powerpoint/2010/main" val="36754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915816" y="512676"/>
            <a:ext cx="58326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Kocaeli Adalet Sarayı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7" descr="adli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76463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17646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0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Marmara </a:t>
            </a:r>
            <a:r>
              <a:rPr lang="tr-TR" altLang="tr-TR" sz="3200" b="1" dirty="0" err="1" smtClean="0">
                <a:solidFill>
                  <a:prstClr val="black"/>
                </a:solidFill>
              </a:rPr>
              <a:t>Üni</a:t>
            </a:r>
            <a:r>
              <a:rPr lang="tr-TR" altLang="tr-TR" sz="3200" b="1" dirty="0" smtClean="0">
                <a:solidFill>
                  <a:prstClr val="black"/>
                </a:solidFill>
              </a:rPr>
              <a:t>. Rektörü </a:t>
            </a:r>
            <a:br>
              <a:rPr lang="tr-TR" altLang="tr-TR" sz="3200" b="1" dirty="0" smtClean="0">
                <a:solidFill>
                  <a:prstClr val="black"/>
                </a:solidFill>
              </a:rPr>
            </a:br>
            <a:r>
              <a:rPr lang="tr-TR" altLang="tr-TR" sz="3200" b="1" dirty="0" smtClean="0">
                <a:solidFill>
                  <a:prstClr val="black"/>
                </a:solidFill>
              </a:rPr>
              <a:t>Prof. Dr. Sn. Zafer Gül’e ait villa</a:t>
            </a:r>
            <a:r>
              <a:rPr lang="tr-TR" altLang="tr-TR" sz="3200" b="1" dirty="0" smtClean="0">
                <a:solidFill>
                  <a:prstClr val="black"/>
                </a:solidFill>
                <a:latin typeface="Tahoma" pitchFamily="34" charset="0"/>
              </a:rPr>
              <a:t/>
            </a:r>
            <a:br>
              <a:rPr lang="tr-TR" altLang="tr-TR" sz="3200" b="1" dirty="0" smtClean="0">
                <a:solidFill>
                  <a:prstClr val="black"/>
                </a:solidFill>
                <a:latin typeface="Tahoma" pitchFamily="34" charset="0"/>
              </a:rPr>
            </a:b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5" descr="PIC_00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" y="1628800"/>
            <a:ext cx="468039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95556"/>
            <a:ext cx="4680520" cy="42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MEV Koleji Büyükçekmece</a:t>
            </a:r>
          </a:p>
        </p:txBody>
      </p:sp>
      <p:pic>
        <p:nvPicPr>
          <p:cNvPr id="3074" name="Picture 2" descr="http://mw2.google.com/mw-panoramio/photos/medium/719176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71601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60851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Molla Zeyrek Camii</a:t>
            </a:r>
          </a:p>
        </p:txBody>
      </p:sp>
      <p:pic>
        <p:nvPicPr>
          <p:cNvPr id="7" name="Picture 340" descr="Image-ZeyrekCamii20061230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501750"/>
            <a:ext cx="4572000" cy="432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01750"/>
            <a:ext cx="4355976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6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Eureko Sigorta Gen. Müd. Binası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" y="1628800"/>
            <a:ext cx="502491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77227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7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Medilife Beylikdüzü Hastanesi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658336"/>
            <a:ext cx="4428492" cy="42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27" y="1628801"/>
            <a:ext cx="439176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0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altLang="tr-TR" sz="3200" b="1" dirty="0" smtClean="0">
                <a:solidFill>
                  <a:prstClr val="black"/>
                </a:solidFill>
              </a:rPr>
              <a:t>Nesib Gönenç Villası </a:t>
            </a:r>
          </a:p>
        </p:txBody>
      </p:sp>
      <p:pic>
        <p:nvPicPr>
          <p:cNvPr id="9218" name="Picture 2" descr="C:\Users\OSMANOZEKEN\Desktop\DİZAYN GRUP\MİRLINE\FİYAT LİSTESİ - TEKLİFLER 09.2014\NTG YAPI - NESİB GÖNENC\Fotolar\20150604_122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4680520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243025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sz="3200" b="1" dirty="0" smtClean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r>
              <a:rPr lang="tr-TR" sz="3200" b="1" dirty="0" smtClean="0"/>
              <a:t>Gazi </a:t>
            </a:r>
            <a:r>
              <a:rPr lang="tr-TR" sz="3200" b="1" dirty="0"/>
              <a:t>Turhan Bey Cami</a:t>
            </a:r>
            <a:endParaRPr lang="tr-TR" sz="32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716016" cy="4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2465"/>
            <a:ext cx="4600725" cy="42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4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sz="3200" b="1" dirty="0" smtClean="0"/>
          </a:p>
          <a:p>
            <a:r>
              <a:rPr lang="tr-TR" sz="3200" b="1" dirty="0"/>
              <a:t>Gazi Süleyman Paşa Cami</a:t>
            </a:r>
            <a:endParaRPr lang="tr-TR" sz="32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" y="1442465"/>
            <a:ext cx="4680719" cy="429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2465"/>
            <a:ext cx="4427984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7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sz="3200" b="1" dirty="0" smtClean="0"/>
          </a:p>
          <a:p>
            <a:r>
              <a:rPr lang="tr-TR" sz="3200" b="1" dirty="0"/>
              <a:t>Yıldırım Beyazıt Cami</a:t>
            </a:r>
            <a:endParaRPr lang="tr-TR" sz="32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" y="1442465"/>
            <a:ext cx="4918123" cy="443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42465"/>
            <a:ext cx="4297065" cy="443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8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>
          <a:xfrm>
            <a:off x="3763441" y="307789"/>
            <a:ext cx="5402263" cy="98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800" b="1" u="sng" dirty="0" smtClean="0">
                <a:solidFill>
                  <a:srgbClr val="FF0000"/>
                </a:solidFill>
              </a:rPr>
              <a:t>Tehlike 1 – TUZ KUSMASI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323528" y="2604807"/>
            <a:ext cx="5010150" cy="224676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tr-TR" altLang="tr-TR" sz="2800" dirty="0" smtClean="0"/>
              <a:t>Biz binaya giren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tr-TR" altLang="tr-TR" sz="2800" dirty="0" smtClean="0"/>
              <a:t>rutubetin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tr-TR" altLang="tr-TR" sz="2800" dirty="0" smtClean="0"/>
              <a:t>varlığını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tr-TR" altLang="tr-TR" sz="2800" dirty="0" smtClean="0"/>
              <a:t>bu görüntüler 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tr-TR" altLang="tr-TR" sz="2800" dirty="0" smtClean="0"/>
              <a:t>ile anlarız </a:t>
            </a:r>
          </a:p>
        </p:txBody>
      </p:sp>
      <p:pic>
        <p:nvPicPr>
          <p:cNvPr id="6" name="Picture 7" descr="PIC_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0372" y="1828092"/>
            <a:ext cx="3638944" cy="2808312"/>
          </a:xfrm>
          <a:prstGeom prst="rect">
            <a:avLst/>
          </a:prstGeom>
          <a:noFill/>
        </p:spPr>
      </p:pic>
      <p:pic>
        <p:nvPicPr>
          <p:cNvPr id="7" name="Picture 2" descr="PICT04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3168352" cy="312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56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sz="3200" b="1" dirty="0" smtClean="0"/>
          </a:p>
          <a:p>
            <a:r>
              <a:rPr lang="tr-TR" sz="3200" b="1" dirty="0" err="1"/>
              <a:t>Hıdırağa</a:t>
            </a:r>
            <a:r>
              <a:rPr lang="tr-TR" sz="3200" b="1" dirty="0"/>
              <a:t> Cami</a:t>
            </a:r>
            <a:endParaRPr lang="tr-TR" sz="32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" y="1412776"/>
            <a:ext cx="48372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56792"/>
            <a:ext cx="434089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6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5084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dirty="0" smtClean="0">
              <a:solidFill>
                <a:prstClr val="blac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72072" y="660870"/>
            <a:ext cx="7920038" cy="437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sz="3200" b="1" dirty="0" smtClean="0"/>
          </a:p>
          <a:p>
            <a:r>
              <a:rPr lang="tr-TR" sz="3200" b="1" dirty="0"/>
              <a:t>Halil-ur Rahman Cami</a:t>
            </a:r>
            <a:endParaRPr lang="tr-TR" sz="3200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</a:pPr>
            <a:endParaRPr lang="tr-TR" altLang="tr-TR" sz="3200" b="1" dirty="0" smtClean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1" y="1556792"/>
            <a:ext cx="491075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428396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44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Dikdörtgen"/>
          <p:cNvSpPr>
            <a:spLocks noChangeArrowheads="1"/>
          </p:cNvSpPr>
          <p:nvPr/>
        </p:nvSpPr>
        <p:spPr bwMode="auto">
          <a:xfrm>
            <a:off x="4716016" y="453736"/>
            <a:ext cx="3635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tr-TR" altLang="tr-TR" sz="2800" dirty="0" smtClean="0">
                <a:solidFill>
                  <a:srgbClr val="262673"/>
                </a:solidFill>
                <a:cs typeface="Arial" charset="0"/>
              </a:rPr>
              <a:t>Teşekkür ederiz.</a:t>
            </a:r>
          </a:p>
        </p:txBody>
      </p:sp>
      <p:pic>
        <p:nvPicPr>
          <p:cNvPr id="7" name="Picture 2" descr="C:\Users\EMIRSAYAR\Desktop\tr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312"/>
            <a:ext cx="8784976" cy="439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50"/>
          <p:cNvSpPr txBox="1">
            <a:spLocks noChangeArrowheads="1"/>
          </p:cNvSpPr>
          <p:nvPr/>
        </p:nvSpPr>
        <p:spPr>
          <a:xfrm>
            <a:off x="3446918" y="188640"/>
            <a:ext cx="5373553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800" b="1" u="sng" dirty="0" smtClean="0">
                <a:solidFill>
                  <a:srgbClr val="FF0000"/>
                </a:solidFill>
              </a:rPr>
              <a:t>Tehlike 2 – DONATI KOROZYONU </a:t>
            </a:r>
          </a:p>
        </p:txBody>
      </p:sp>
      <p:sp>
        <p:nvSpPr>
          <p:cNvPr id="5" name="Rectangle 2054"/>
          <p:cNvSpPr>
            <a:spLocks noChangeArrowheads="1"/>
          </p:cNvSpPr>
          <p:nvPr/>
        </p:nvSpPr>
        <p:spPr bwMode="auto">
          <a:xfrm>
            <a:off x="568711" y="2708920"/>
            <a:ext cx="3600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tr-TR" sz="2800" dirty="0" smtClean="0">
                <a:latin typeface="+mn-lt"/>
                <a:cs typeface="Arial" pitchFamily="34" charset="0"/>
              </a:rPr>
              <a:t>Tuzlu su zamanla donatı çeliğine </a:t>
            </a:r>
            <a:r>
              <a:rPr lang="tr-TR" sz="2800" dirty="0">
                <a:latin typeface="+mn-lt"/>
                <a:cs typeface="Arial" pitchFamily="34" charset="0"/>
              </a:rPr>
              <a:t>ulaşır ve </a:t>
            </a:r>
            <a:r>
              <a:rPr lang="tr-TR" sz="2800" dirty="0" smtClean="0">
                <a:latin typeface="+mn-lt"/>
                <a:cs typeface="Arial" pitchFamily="34" charset="0"/>
              </a:rPr>
              <a:t>çelik aksamın korozyonuna uğratır.</a:t>
            </a:r>
            <a:endParaRPr lang="tr-TR" sz="2800" dirty="0">
              <a:latin typeface="+mn-lt"/>
              <a:cs typeface="Arial" pitchFamily="34" charset="0"/>
            </a:endParaRPr>
          </a:p>
        </p:txBody>
      </p:sp>
      <p:pic>
        <p:nvPicPr>
          <p:cNvPr id="6" name="Picture 5" descr="PICT04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821" y="1610569"/>
            <a:ext cx="4284662" cy="431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4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50"/>
          <p:cNvSpPr txBox="1">
            <a:spLocks noChangeArrowheads="1"/>
          </p:cNvSpPr>
          <p:nvPr/>
        </p:nvSpPr>
        <p:spPr>
          <a:xfrm>
            <a:off x="3419872" y="216328"/>
            <a:ext cx="5616624" cy="1052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800" b="1" u="sng" dirty="0" smtClean="0">
                <a:solidFill>
                  <a:srgbClr val="FF0000"/>
                </a:solidFill>
              </a:rPr>
              <a:t>Tehlike 2 – DONATI KOROZYONU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2708920"/>
            <a:ext cx="3944059" cy="138499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Korozyon; insanlardaki kemik erimesi hastal</a:t>
            </a:r>
            <a:r>
              <a:rPr lang="tr-TR" altLang="tr-TR" sz="2800" dirty="0" smtClean="0">
                <a:solidFill>
                  <a:schemeClr val="tx1"/>
                </a:solidFill>
              </a:rPr>
              <a:t>ığı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n</a:t>
            </a:r>
            <a:r>
              <a:rPr lang="tr-TR" altLang="tr-TR" sz="2800" dirty="0" smtClean="0">
                <a:solidFill>
                  <a:schemeClr val="tx1"/>
                </a:solidFill>
              </a:rPr>
              <a:t>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n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yap</a:t>
            </a:r>
            <a:r>
              <a:rPr lang="tr-TR" altLang="tr-TR" sz="2800" dirty="0" smtClean="0">
                <a:solidFill>
                  <a:schemeClr val="tx1"/>
                </a:solidFill>
              </a:rPr>
              <a:t>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lardaki kar</a:t>
            </a:r>
            <a:r>
              <a:rPr lang="tr-TR" altLang="tr-TR" sz="2800" dirty="0" smtClean="0">
                <a:solidFill>
                  <a:schemeClr val="tx1"/>
                </a:solidFill>
              </a:rPr>
              <a:t>şı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l</a:t>
            </a:r>
            <a:r>
              <a:rPr lang="tr-TR" altLang="tr-TR" sz="2800" dirty="0" smtClean="0">
                <a:solidFill>
                  <a:schemeClr val="tx1"/>
                </a:solidFill>
              </a:rPr>
              <a:t>ığı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d</a:t>
            </a:r>
            <a:r>
              <a:rPr lang="tr-TR" altLang="tr-TR" sz="2800" dirty="0" smtClean="0">
                <a:solidFill>
                  <a:schemeClr val="tx1"/>
                </a:solidFill>
              </a:rPr>
              <a:t>ı</a:t>
            </a:r>
            <a:r>
              <a:rPr lang="tr-TR" altLang="tr-TR" sz="2800" dirty="0" smtClean="0">
                <a:solidFill>
                  <a:schemeClr val="tx1"/>
                </a:solidFill>
                <a:cs typeface="Times New Roman" pitchFamily="18" charset="0"/>
              </a:rPr>
              <a:t>r!</a:t>
            </a:r>
            <a:endParaRPr lang="tr-TR" altLang="tr-TR" sz="2800" dirty="0" smtClean="0">
              <a:solidFill>
                <a:schemeClr val="tx1"/>
              </a:solidFill>
            </a:endParaRPr>
          </a:p>
        </p:txBody>
      </p:sp>
      <p:pic>
        <p:nvPicPr>
          <p:cNvPr id="6" name="Picture 2" descr="korozyon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6" y="2060848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2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291581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1679903"/>
            <a:ext cx="3960440" cy="267765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Aft>
                <a:spcPct val="0"/>
              </a:spcAft>
              <a:defRPr/>
            </a:pPr>
            <a:r>
              <a:rPr lang="tr-TR" sz="2800" dirty="0" smtClean="0">
                <a:solidFill>
                  <a:schemeClr val="tx1"/>
                </a:solidFill>
                <a:latin typeface="Calibri" pitchFamily="34" charset="0"/>
              </a:rPr>
              <a:t>1999 Adapazarı Depremi’nde yıkılan binaların %64’ünde ileri düzeyde donatı paslanması olduğu saptanmıştır.**</a:t>
            </a:r>
            <a:endParaRPr lang="tr-TR" altLang="tr-TR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07504" y="5270416"/>
            <a:ext cx="4032448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tr-TR" sz="1050" dirty="0" smtClean="0">
                <a:solidFill>
                  <a:srgbClr val="000000"/>
                </a:solidFill>
                <a:latin typeface="+mj-lt"/>
              </a:rPr>
              <a:t>**	Prof</a:t>
            </a:r>
            <a:r>
              <a:rPr lang="tr-TR" sz="1050" dirty="0">
                <a:solidFill>
                  <a:srgbClr val="000000"/>
                </a:solidFill>
                <a:latin typeface="+mj-lt"/>
              </a:rPr>
              <a:t>. Dr. Ahmet ERCAN (Jeofizik Kurumu Derneği Kurucu Genel Başkanı, İTÜ Maden Fakültesi Jeofizik Mühendisliği Bölümü Emekli Öğretim Üyesi)</a:t>
            </a:r>
          </a:p>
        </p:txBody>
      </p:sp>
      <p:pic>
        <p:nvPicPr>
          <p:cNvPr id="6" name="Picture 2" descr="korozyon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21" y="1340768"/>
            <a:ext cx="4068319" cy="24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yapi.com.tr/Uploads/HaberMedya/112402/e9597d26d1484417b0be53508d203166-480x2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41" y="3862215"/>
            <a:ext cx="4045999" cy="22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050"/>
          <p:cNvSpPr txBox="1">
            <a:spLocks noChangeArrowheads="1"/>
          </p:cNvSpPr>
          <p:nvPr/>
        </p:nvSpPr>
        <p:spPr>
          <a:xfrm>
            <a:off x="3419872" y="216328"/>
            <a:ext cx="5616624" cy="1052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sz="3800" b="1" u="sng" dirty="0" smtClean="0">
                <a:solidFill>
                  <a:srgbClr val="FF0000"/>
                </a:solidFill>
              </a:rPr>
              <a:t>Tehlike 2 – DONATI KOROZYONU  </a:t>
            </a:r>
          </a:p>
        </p:txBody>
      </p:sp>
    </p:spTree>
    <p:extLst>
      <p:ext uri="{BB962C8B-B14F-4D97-AF65-F5344CB8AC3E}">
        <p14:creationId xmlns:p14="http://schemas.microsoft.com/office/powerpoint/2010/main" val="29204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Yeni Microsoft PowerPoint Sunusu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3487</TotalTime>
  <Words>631</Words>
  <Application>Microsoft Office PowerPoint</Application>
  <PresentationFormat>Ekran Gösterisi (4:3)</PresentationFormat>
  <Paragraphs>201</Paragraphs>
  <Slides>62</Slides>
  <Notes>58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63" baseType="lpstr">
      <vt:lpstr>1_Yeni Microsoft PowerPoint Sunusu</vt:lpstr>
      <vt:lpstr> Mirline   Nem Uzaklaştırma Sistemi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Mirline Sunumu</dc:title>
  <dc:creator>Dr. Zafer Gemici</dc:creator>
  <cp:lastModifiedBy>MELTEM BULCA</cp:lastModifiedBy>
  <cp:revision>195</cp:revision>
  <dcterms:created xsi:type="dcterms:W3CDTF">2013-11-14T08:41:57Z</dcterms:created>
  <dcterms:modified xsi:type="dcterms:W3CDTF">2018-01-11T05:15:24Z</dcterms:modified>
</cp:coreProperties>
</file>